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 id="2147483792" r:id="rId2"/>
    <p:sldMasterId id="2147483804" r:id="rId3"/>
    <p:sldMasterId id="2147483816" r:id="rId4"/>
    <p:sldMasterId id="2147483828" r:id="rId5"/>
    <p:sldMasterId id="2147483840" r:id="rId6"/>
    <p:sldMasterId id="2147483876" r:id="rId7"/>
    <p:sldMasterId id="2147483888" r:id="rId8"/>
    <p:sldMasterId id="2147483900" r:id="rId9"/>
  </p:sldMasterIdLst>
  <p:notesMasterIdLst>
    <p:notesMasterId r:id="rId27"/>
  </p:notesMasterIdLst>
  <p:sldIdLst>
    <p:sldId id="272" r:id="rId10"/>
    <p:sldId id="268" r:id="rId11"/>
    <p:sldId id="257" r:id="rId12"/>
    <p:sldId id="258" r:id="rId13"/>
    <p:sldId id="259" r:id="rId14"/>
    <p:sldId id="260" r:id="rId15"/>
    <p:sldId id="276" r:id="rId16"/>
    <p:sldId id="262" r:id="rId17"/>
    <p:sldId id="263" r:id="rId18"/>
    <p:sldId id="277" r:id="rId19"/>
    <p:sldId id="265" r:id="rId20"/>
    <p:sldId id="266" r:id="rId21"/>
    <p:sldId id="269" r:id="rId22"/>
    <p:sldId id="270" r:id="rId23"/>
    <p:sldId id="274" r:id="rId24"/>
    <p:sldId id="275" r:id="rId25"/>
    <p:sldId id="271"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1734"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46FE2F-7FDE-4F41-BBD8-8169350042C3}" type="datetimeFigureOut">
              <a:rPr lang="en-IN" smtClean="0"/>
              <a:t>13-02-2025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283B73-2FC7-4EE4-A030-963EE59E372F}" type="slidenum">
              <a:rPr lang="en-IN" smtClean="0"/>
              <a:t>‹#›</a:t>
            </a:fld>
            <a:endParaRPr lang="en-IN"/>
          </a:p>
        </p:txBody>
      </p:sp>
    </p:spTree>
    <p:extLst>
      <p:ext uri="{BB962C8B-B14F-4D97-AF65-F5344CB8AC3E}">
        <p14:creationId xmlns:p14="http://schemas.microsoft.com/office/powerpoint/2010/main" val="3952536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F283B73-2FC7-4EE4-A030-963EE59E372F}" type="slidenum">
              <a:rPr lang="en-IN" smtClean="0"/>
              <a:t>17</a:t>
            </a:fld>
            <a:endParaRPr lang="en-IN"/>
          </a:p>
        </p:txBody>
      </p:sp>
    </p:spTree>
    <p:extLst>
      <p:ext uri="{BB962C8B-B14F-4D97-AF65-F5344CB8AC3E}">
        <p14:creationId xmlns:p14="http://schemas.microsoft.com/office/powerpoint/2010/main" val="3762281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83947DF-6F13-4C6E-BDEC-A3FEC7B95A9E}" type="datetimeFigureOut">
              <a:rPr lang="en-IN" smtClean="0"/>
              <a:t>13-02-2025</a:t>
            </a:fld>
            <a:endParaRPr lang="en-IN"/>
          </a:p>
        </p:txBody>
      </p:sp>
      <p:sp>
        <p:nvSpPr>
          <p:cNvPr id="8" name="Slide Number Placeholder 7"/>
          <p:cNvSpPr>
            <a:spLocks noGrp="1"/>
          </p:cNvSpPr>
          <p:nvPr>
            <p:ph type="sldNum" sz="quarter" idx="11"/>
          </p:nvPr>
        </p:nvSpPr>
        <p:spPr/>
        <p:txBody>
          <a:bodyPr/>
          <a:lstStyle/>
          <a:p>
            <a:fld id="{DCD0475A-B07C-400E-A70A-5F0DD76C8AA9}" type="slidenum">
              <a:rPr lang="en-IN" smtClean="0"/>
              <a:t>‹#›</a:t>
            </a:fld>
            <a:endParaRPr lang="en-IN"/>
          </a:p>
        </p:txBody>
      </p:sp>
      <p:sp>
        <p:nvSpPr>
          <p:cNvPr id="9" name="Footer Placeholder 8"/>
          <p:cNvSpPr>
            <a:spLocks noGrp="1"/>
          </p:cNvSpPr>
          <p:nvPr>
            <p:ph type="ftr" sz="quarter" idx="12"/>
          </p:nvPr>
        </p:nvSpPr>
        <p:spPr/>
        <p:txBody>
          <a:bodyPr/>
          <a:lstStyle/>
          <a:p>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83947DF-6F13-4C6E-BDEC-A3FEC7B95A9E}" type="datetimeFigureOut">
              <a:rPr lang="en-IN" smtClean="0"/>
              <a:t>13-02-2025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83947DF-6F13-4C6E-BDEC-A3FEC7B95A9E}" type="datetimeFigureOut">
              <a:rPr lang="en-IN" smtClean="0"/>
              <a:t>13-02-2025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83947DF-6F13-4C6E-BDEC-A3FEC7B95A9E}" type="datetimeFigureOut">
              <a:rPr lang="en-IN" smtClean="0"/>
              <a:t>13-02-2025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3947DF-6F13-4C6E-BDEC-A3FEC7B95A9E}" type="datetimeFigureOut">
              <a:rPr lang="en-IN" smtClean="0"/>
              <a:t>13-02-2025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DCD0475A-B07C-400E-A70A-5F0DD76C8AA9}"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83947DF-6F13-4C6E-BDEC-A3FEC7B95A9E}" type="datetimeFigureOut">
              <a:rPr lang="en-IN" smtClean="0"/>
              <a:t>13-02-2025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83947DF-6F13-4C6E-BDEC-A3FEC7B95A9E}" type="datetimeFigureOut">
              <a:rPr lang="en-IN" smtClean="0"/>
              <a:t>13-02-2025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83947DF-6F13-4C6E-BDEC-A3FEC7B95A9E}" type="datetimeFigureOut">
              <a:rPr lang="en-IN" smtClean="0"/>
              <a:t>13-02-2025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3947DF-6F13-4C6E-BDEC-A3FEC7B95A9E}" type="datetimeFigureOut">
              <a:rPr lang="en-IN" smtClean="0"/>
              <a:t>13-02-2025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DCD0475A-B07C-400E-A70A-5F0DD76C8AA9}"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83947DF-6F13-4C6E-BDEC-A3FEC7B95A9E}" type="datetimeFigureOut">
              <a:rPr lang="en-IN" smtClean="0"/>
              <a:t>13-02-2025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83947DF-6F13-4C6E-BDEC-A3FEC7B95A9E}" type="datetimeFigureOut">
              <a:rPr lang="en-IN" smtClean="0"/>
              <a:t>13-02-2025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83947DF-6F13-4C6E-BDEC-A3FEC7B95A9E}" type="datetimeFigureOut">
              <a:rPr lang="en-IN" smtClean="0"/>
              <a:t>13-02-2025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3947DF-6F13-4C6E-BDEC-A3FEC7B95A9E}" type="datetimeFigureOut">
              <a:rPr lang="en-IN" smtClean="0"/>
              <a:t>13-02-2025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DCD0475A-B07C-400E-A70A-5F0DD76C8AA9}"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83947DF-6F13-4C6E-BDEC-A3FEC7B95A9E}" type="datetimeFigureOut">
              <a:rPr lang="en-IN" smtClean="0"/>
              <a:t>13-02-2025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83947DF-6F13-4C6E-BDEC-A3FEC7B95A9E}" type="datetimeFigureOut">
              <a:rPr lang="en-IN" smtClean="0"/>
              <a:t>13-02-2025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183947DF-6F13-4C6E-BDEC-A3FEC7B95A9E}" type="datetimeFigureOut">
              <a:rPr lang="en-IN" smtClean="0"/>
              <a:t>13-02-2025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D0475A-B07C-400E-A70A-5F0DD76C8AA9}" type="slidenum">
              <a:rPr lang="en-IN" smtClean="0"/>
              <a:t>‹#›</a:t>
            </a:fld>
            <a:endParaRPr lang="en-IN"/>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83947DF-6F13-4C6E-BDEC-A3FEC7B95A9E}" type="datetimeFigureOut">
              <a:rPr lang="en-IN" smtClean="0"/>
              <a:t>13-02-2025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3947DF-6F13-4C6E-BDEC-A3FEC7B95A9E}" type="datetimeFigureOut">
              <a:rPr lang="en-IN" smtClean="0"/>
              <a:t>13-02-2025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DCD0475A-B07C-400E-A70A-5F0DD76C8AA9}"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83947DF-6F13-4C6E-BDEC-A3FEC7B95A9E}" type="datetimeFigureOut">
              <a:rPr lang="en-IN" smtClean="0"/>
              <a:t>13-02-2025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3947DF-6F13-4C6E-BDEC-A3FEC7B95A9E}" type="datetimeFigureOut">
              <a:rPr lang="en-IN" smtClean="0"/>
              <a:t>13-02-2025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83947DF-6F13-4C6E-BDEC-A3FEC7B95A9E}" type="datetimeFigureOut">
              <a:rPr lang="en-IN" smtClean="0"/>
              <a:t>13-02-2025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83947DF-6F13-4C6E-BDEC-A3FEC7B95A9E}" type="datetimeFigureOut">
              <a:rPr lang="en-IN" smtClean="0"/>
              <a:t>13-02-2025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3947DF-6F13-4C6E-BDEC-A3FEC7B95A9E}" type="datetimeFigureOut">
              <a:rPr lang="en-IN" smtClean="0"/>
              <a:t>13-02-2025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DCD0475A-B07C-400E-A70A-5F0DD76C8AA9}"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83947DF-6F13-4C6E-BDEC-A3FEC7B95A9E}" type="datetimeFigureOut">
              <a:rPr lang="en-IN" smtClean="0"/>
              <a:t>13-02-2025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3947DF-6F13-4C6E-BDEC-A3FEC7B95A9E}" type="datetimeFigureOut">
              <a:rPr lang="en-IN" smtClean="0"/>
              <a:t>13-02-2025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83947DF-6F13-4C6E-BDEC-A3FEC7B95A9E}" type="datetimeFigureOut">
              <a:rPr lang="en-IN" smtClean="0"/>
              <a:t>13-02-2025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83947DF-6F13-4C6E-BDEC-A3FEC7B95A9E}" type="datetimeFigureOut">
              <a:rPr lang="en-IN" smtClean="0"/>
              <a:t>13-02-2025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3947DF-6F13-4C6E-BDEC-A3FEC7B95A9E}" type="datetimeFigureOut">
              <a:rPr lang="en-IN" smtClean="0"/>
              <a:t>13-02-2025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DCD0475A-B07C-400E-A70A-5F0DD76C8AA9}"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83947DF-6F13-4C6E-BDEC-A3FEC7B95A9E}" type="datetimeFigureOut">
              <a:rPr lang="en-IN" smtClean="0"/>
              <a:t>13-02-2025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83947DF-6F13-4C6E-BDEC-A3FEC7B95A9E}" type="datetimeFigureOut">
              <a:rPr lang="en-IN" smtClean="0"/>
              <a:t>13-02-2025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83947DF-6F13-4C6E-BDEC-A3FEC7B95A9E}" type="datetimeFigureOut">
              <a:rPr lang="en-IN" smtClean="0"/>
              <a:t>13-02-2025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3947DF-6F13-4C6E-BDEC-A3FEC7B95A9E}" type="datetimeFigureOut">
              <a:rPr lang="en-IN" smtClean="0"/>
              <a:t>13-02-2025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DCD0475A-B07C-400E-A70A-5F0DD76C8AA9}"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83947DF-6F13-4C6E-BDEC-A3FEC7B95A9E}" type="datetimeFigureOut">
              <a:rPr lang="en-IN" smtClean="0"/>
              <a:t>13-02-2025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83947DF-6F13-4C6E-BDEC-A3FEC7B95A9E}" type="datetimeFigureOut">
              <a:rPr lang="en-IN" smtClean="0"/>
              <a:t>13-02-2025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83947DF-6F13-4C6E-BDEC-A3FEC7B95A9E}" type="datetimeFigureOut">
              <a:rPr lang="en-IN" smtClean="0"/>
              <a:t>13-02-2025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3947DF-6F13-4C6E-BDEC-A3FEC7B95A9E}" type="datetimeFigureOut">
              <a:rPr lang="en-IN" smtClean="0"/>
              <a:t>13-02-2025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83947DF-6F13-4C6E-BDEC-A3FEC7B95A9E}"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DCD0475A-B07C-400E-A70A-5F0DD76C8AA9}"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183947DF-6F13-4C6E-BDEC-A3FEC7B95A9E}" type="datetimeFigureOut">
              <a:rPr lang="en-IN" smtClean="0"/>
              <a:t>13-02-2025</a:t>
            </a:fld>
            <a:endParaRPr lang="en-IN"/>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IN"/>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DCD0475A-B07C-400E-A70A-5F0DD76C8AA9}" type="slidenum">
              <a:rPr lang="en-IN" smtClean="0"/>
              <a:t>‹#›</a:t>
            </a:fld>
            <a:endParaRPr lang="en-IN"/>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83947DF-6F13-4C6E-BDEC-A3FEC7B95A9E}" type="datetimeFigureOut">
              <a:rPr lang="en-IN" smtClean="0"/>
              <a:t>13-02-2025</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CD0475A-B07C-400E-A70A-5F0DD76C8AA9}"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83947DF-6F13-4C6E-BDEC-A3FEC7B95A9E}" type="datetimeFigureOut">
              <a:rPr lang="en-IN" smtClean="0"/>
              <a:t>13-02-2025</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CD0475A-B07C-400E-A70A-5F0DD76C8AA9}"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83947DF-6F13-4C6E-BDEC-A3FEC7B95A9E}" type="datetimeFigureOut">
              <a:rPr lang="en-IN" smtClean="0"/>
              <a:t>13-02-2025</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CD0475A-B07C-400E-A70A-5F0DD76C8AA9}"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83947DF-6F13-4C6E-BDEC-A3FEC7B95A9E}" type="datetimeFigureOut">
              <a:rPr lang="en-IN" smtClean="0"/>
              <a:t>13-02-2025</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CD0475A-B07C-400E-A70A-5F0DD76C8AA9}"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83947DF-6F13-4C6E-BDEC-A3FEC7B95A9E}" type="datetimeFigureOut">
              <a:rPr lang="en-IN" smtClean="0"/>
              <a:t>13-02-2025</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CD0475A-B07C-400E-A70A-5F0DD76C8AA9}"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83947DF-6F13-4C6E-BDEC-A3FEC7B95A9E}" type="datetimeFigureOut">
              <a:rPr lang="en-IN" smtClean="0"/>
              <a:t>13-02-2025</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CD0475A-B07C-400E-A70A-5F0DD76C8AA9}"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83947DF-6F13-4C6E-BDEC-A3FEC7B95A9E}" type="datetimeFigureOut">
              <a:rPr lang="en-IN" smtClean="0"/>
              <a:t>13-02-2025</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CD0475A-B07C-400E-A70A-5F0DD76C8AA9}"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83947DF-6F13-4C6E-BDEC-A3FEC7B95A9E}" type="datetimeFigureOut">
              <a:rPr lang="en-IN" smtClean="0"/>
              <a:t>13-02-2025</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CD0475A-B07C-400E-A70A-5F0DD76C8AA9}"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webp"/><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56792"/>
            <a:ext cx="8229600" cy="2448272"/>
          </a:xfrm>
        </p:spPr>
        <p:txBody>
          <a:bodyPr/>
          <a:lstStyle/>
          <a:p>
            <a:r>
              <a:rPr lang="en-US" b="1" dirty="0">
                <a:solidFill>
                  <a:srgbClr val="0070C0"/>
                </a:solidFill>
              </a:rPr>
              <a:t>PREDICTING BANK LOAN</a:t>
            </a:r>
            <a:br>
              <a:rPr lang="en-US" b="1" dirty="0">
                <a:solidFill>
                  <a:srgbClr val="0070C0"/>
                </a:solidFill>
              </a:rPr>
            </a:br>
            <a:r>
              <a:rPr lang="en-US" b="1" dirty="0">
                <a:solidFill>
                  <a:srgbClr val="0070C0"/>
                </a:solidFill>
              </a:rPr>
              <a:t>ELIGIBILITY USING MACHINE LEARNING MODELS</a:t>
            </a:r>
            <a:endParaRPr lang="en-IN" b="1" dirty="0">
              <a:solidFill>
                <a:srgbClr val="0070C0"/>
              </a:solidFill>
            </a:endParaRPr>
          </a:p>
        </p:txBody>
      </p:sp>
      <p:pic>
        <p:nvPicPr>
          <p:cNvPr id="6" name="Picture 5">
            <a:extLst>
              <a:ext uri="{FF2B5EF4-FFF2-40B4-BE49-F238E27FC236}">
                <a16:creationId xmlns:a16="http://schemas.microsoft.com/office/drawing/2014/main" id="{E53A70E5-7C12-7768-139C-56BDA44B1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3284984"/>
            <a:ext cx="4717548" cy="2979917"/>
          </a:xfrm>
          <a:prstGeom prst="rect">
            <a:avLst/>
          </a:prstGeom>
        </p:spPr>
      </p:pic>
    </p:spTree>
    <p:extLst>
      <p:ext uri="{BB962C8B-B14F-4D97-AF65-F5344CB8AC3E}">
        <p14:creationId xmlns:p14="http://schemas.microsoft.com/office/powerpoint/2010/main" val="2653417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39B0FE5-6D30-EB14-3E0F-B92E4A4CF72D}"/>
              </a:ext>
            </a:extLst>
          </p:cNvPr>
          <p:cNvGrpSpPr/>
          <p:nvPr/>
        </p:nvGrpSpPr>
        <p:grpSpPr>
          <a:xfrm>
            <a:off x="251520" y="1377350"/>
            <a:ext cx="8136904" cy="5517395"/>
            <a:chOff x="251520" y="1377350"/>
            <a:chExt cx="8136904" cy="5517395"/>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3582377"/>
              <a:ext cx="3312368" cy="3312368"/>
            </a:xfrm>
            <a:prstGeom prst="rect">
              <a:avLst/>
            </a:prstGeom>
          </p:spPr>
        </p:pic>
        <p:sp>
          <p:nvSpPr>
            <p:cNvPr id="3" name="Rectangle 2">
              <a:extLst>
                <a:ext uri="{FF2B5EF4-FFF2-40B4-BE49-F238E27FC236}">
                  <a16:creationId xmlns:a16="http://schemas.microsoft.com/office/drawing/2014/main" id="{F95229C4-FBC4-56D7-85B1-DD15EF1201DB}"/>
                </a:ext>
              </a:extLst>
            </p:cNvPr>
            <p:cNvSpPr/>
            <p:nvPr/>
          </p:nvSpPr>
          <p:spPr>
            <a:xfrm>
              <a:off x="1187624" y="1377350"/>
              <a:ext cx="72008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rPr>
                <a:t>Steps involved in creating Loan Eligibility Prediction Model</a:t>
              </a:r>
              <a:endParaRPr lang="en-IN" sz="4400" b="1" cap="none" spc="0"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endParaRPr>
            </a:p>
          </p:txBody>
        </p:sp>
      </p:grpSp>
    </p:spTree>
    <p:extLst>
      <p:ext uri="{BB962C8B-B14F-4D97-AF65-F5344CB8AC3E}">
        <p14:creationId xmlns:p14="http://schemas.microsoft.com/office/powerpoint/2010/main" val="1998278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19E5401-E3E8-AC6E-9284-E75F2725D870}"/>
              </a:ext>
            </a:extLst>
          </p:cNvPr>
          <p:cNvGrpSpPr/>
          <p:nvPr/>
        </p:nvGrpSpPr>
        <p:grpSpPr>
          <a:xfrm>
            <a:off x="-6500" y="1"/>
            <a:ext cx="9150500" cy="6858000"/>
            <a:chOff x="-6500" y="1"/>
            <a:chExt cx="9150500" cy="685800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 y="1"/>
              <a:ext cx="9150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4476" t="2978" r="12793" b="17657"/>
            <a:stretch/>
          </p:blipFill>
          <p:spPr>
            <a:xfrm>
              <a:off x="395536" y="1340768"/>
              <a:ext cx="3943351" cy="4908003"/>
            </a:xfrm>
            <a:prstGeom prst="rect">
              <a:avLst/>
            </a:prstGeom>
          </p:spPr>
        </p:pic>
      </p:grpSp>
    </p:spTree>
    <p:extLst>
      <p:ext uri="{BB962C8B-B14F-4D97-AF65-F5344CB8AC3E}">
        <p14:creationId xmlns:p14="http://schemas.microsoft.com/office/powerpoint/2010/main" val="234755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86930A9-5F7E-EF15-1F04-9CC04B1F3079}"/>
              </a:ext>
            </a:extLst>
          </p:cNvPr>
          <p:cNvGrpSpPr/>
          <p:nvPr/>
        </p:nvGrpSpPr>
        <p:grpSpPr>
          <a:xfrm>
            <a:off x="1" y="0"/>
            <a:ext cx="9143999" cy="6857999"/>
            <a:chOff x="1" y="0"/>
            <a:chExt cx="9143999" cy="6857999"/>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3999"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EEBBD8E8-F685-772C-9AFB-ED3FF4B48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2133329"/>
              <a:ext cx="2971361" cy="2951855"/>
            </a:xfrm>
            <a:prstGeom prst="rect">
              <a:avLst/>
            </a:prstGeom>
          </p:spPr>
        </p:pic>
      </p:grpSp>
    </p:spTree>
    <p:extLst>
      <p:ext uri="{BB962C8B-B14F-4D97-AF65-F5344CB8AC3E}">
        <p14:creationId xmlns:p14="http://schemas.microsoft.com/office/powerpoint/2010/main" val="1121003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060848"/>
            <a:ext cx="7346219" cy="3744416"/>
          </a:xfrm>
          <a:prstGeom prst="rect">
            <a:avLst/>
          </a:prstGeom>
        </p:spPr>
      </p:pic>
      <p:sp>
        <p:nvSpPr>
          <p:cNvPr id="3" name="Title 2"/>
          <p:cNvSpPr>
            <a:spLocks noGrp="1"/>
          </p:cNvSpPr>
          <p:nvPr>
            <p:ph type="title"/>
          </p:nvPr>
        </p:nvSpPr>
        <p:spPr/>
        <p:txBody>
          <a:bodyPr>
            <a:normAutofit/>
          </a:bodyPr>
          <a:lstStyle/>
          <a:p>
            <a:r>
              <a:rPr lang="en-US" dirty="0"/>
              <a:t>Model Creation</a:t>
            </a:r>
            <a:endParaRPr lang="en-IN" dirty="0"/>
          </a:p>
        </p:txBody>
      </p:sp>
    </p:spTree>
    <p:extLst>
      <p:ext uri="{BB962C8B-B14F-4D97-AF65-F5344CB8AC3E}">
        <p14:creationId xmlns:p14="http://schemas.microsoft.com/office/powerpoint/2010/main" val="2614791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lumMod val="65000"/>
                    <a:lumOff val="35000"/>
                  </a:schemeClr>
                </a:solidFill>
              </a:rPr>
              <a:t>Deployment Stage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2276872"/>
            <a:ext cx="7272400" cy="3168352"/>
          </a:xfrm>
          <a:prstGeom prst="rect">
            <a:avLst/>
          </a:prstGeom>
        </p:spPr>
      </p:pic>
    </p:spTree>
    <p:extLst>
      <p:ext uri="{BB962C8B-B14F-4D97-AF65-F5344CB8AC3E}">
        <p14:creationId xmlns:p14="http://schemas.microsoft.com/office/powerpoint/2010/main" val="548844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65000"/>
                    <a:lumOff val="35000"/>
                  </a:schemeClr>
                </a:solidFill>
              </a:rPr>
              <a:t>Advantage:</a:t>
            </a:r>
            <a:endParaRPr lang="en-IN" dirty="0">
              <a:solidFill>
                <a:schemeClr val="tx1">
                  <a:lumMod val="65000"/>
                  <a:lumOff val="35000"/>
                </a:schemeClr>
              </a:solidFill>
            </a:endParaRPr>
          </a:p>
        </p:txBody>
      </p:sp>
      <p:sp>
        <p:nvSpPr>
          <p:cNvPr id="3" name="TextBox 2"/>
          <p:cNvSpPr txBox="1"/>
          <p:nvPr/>
        </p:nvSpPr>
        <p:spPr>
          <a:xfrm>
            <a:off x="422466" y="2204864"/>
            <a:ext cx="8181982" cy="2554545"/>
          </a:xfrm>
          <a:prstGeom prst="rect">
            <a:avLst/>
          </a:prstGeom>
          <a:noFill/>
        </p:spPr>
        <p:txBody>
          <a:bodyPr wrap="square" rtlCol="0">
            <a:spAutoFit/>
          </a:bodyPr>
          <a:lstStyle/>
          <a:p>
            <a:pPr marL="457200" indent="-457200">
              <a:buFont typeface="Arial" panose="020B0604020202020204" pitchFamily="34" charset="0"/>
              <a:buChar char="•"/>
            </a:pPr>
            <a:r>
              <a:rPr lang="en-IN" sz="3200" dirty="0"/>
              <a:t>Easy to Select the Eligible Candidate to Issue Loans Without any Major Loan </a:t>
            </a:r>
            <a:r>
              <a:rPr lang="en-IN" sz="3200" dirty="0">
                <a:solidFill>
                  <a:srgbClr val="C00000"/>
                </a:solidFill>
              </a:rPr>
              <a:t>Default</a:t>
            </a:r>
            <a:r>
              <a:rPr lang="en-IN" sz="3200" dirty="0"/>
              <a:t> Risk</a:t>
            </a:r>
          </a:p>
          <a:p>
            <a:endParaRPr lang="en-IN" sz="3200" dirty="0"/>
          </a:p>
          <a:p>
            <a:pPr marL="457200" indent="-457200">
              <a:buFont typeface="Arial" panose="020B0604020202020204" pitchFamily="34" charset="0"/>
              <a:buChar char="•"/>
            </a:pPr>
            <a:r>
              <a:rPr lang="en-IN" sz="3200" dirty="0"/>
              <a:t>Reduces Traditional Manual Human Effort</a:t>
            </a:r>
          </a:p>
        </p:txBody>
      </p:sp>
    </p:spTree>
    <p:extLst>
      <p:ext uri="{BB962C8B-B14F-4D97-AF65-F5344CB8AC3E}">
        <p14:creationId xmlns:p14="http://schemas.microsoft.com/office/powerpoint/2010/main" val="2854238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0992" y="1052736"/>
            <a:ext cx="8229600" cy="664096"/>
          </a:xfrm>
        </p:spPr>
        <p:txBody>
          <a:bodyPr>
            <a:normAutofit/>
          </a:bodyPr>
          <a:lstStyle/>
          <a:p>
            <a:r>
              <a:rPr lang="en-US" sz="3600" dirty="0"/>
              <a:t>Software Requirement</a:t>
            </a:r>
            <a:endParaRPr lang="en-IN" sz="3600" dirty="0"/>
          </a:p>
        </p:txBody>
      </p:sp>
      <p:sp>
        <p:nvSpPr>
          <p:cNvPr id="6" name="Content Placeholder 5"/>
          <p:cNvSpPr>
            <a:spLocks noGrp="1"/>
          </p:cNvSpPr>
          <p:nvPr>
            <p:ph idx="1"/>
          </p:nvPr>
        </p:nvSpPr>
        <p:spPr>
          <a:xfrm>
            <a:off x="755576" y="1772816"/>
            <a:ext cx="5184576" cy="1224136"/>
          </a:xfrm>
        </p:spPr>
        <p:txBody>
          <a:bodyPr>
            <a:normAutofit/>
          </a:bodyPr>
          <a:lstStyle/>
          <a:p>
            <a:pPr>
              <a:buFont typeface="Arial" pitchFamily="34" charset="0"/>
              <a:buChar char="•"/>
            </a:pPr>
            <a:r>
              <a:rPr lang="en-US" sz="2400" dirty="0">
                <a:solidFill>
                  <a:schemeClr val="tx1"/>
                </a:solidFill>
                <a:latin typeface="+mn-lt"/>
              </a:rPr>
              <a:t>Python </a:t>
            </a:r>
          </a:p>
          <a:p>
            <a:pPr>
              <a:buFont typeface="Arial" pitchFamily="34" charset="0"/>
              <a:buChar char="•"/>
            </a:pPr>
            <a:r>
              <a:rPr lang="en-US" sz="2400" dirty="0" err="1">
                <a:solidFill>
                  <a:schemeClr val="tx1"/>
                </a:solidFill>
                <a:latin typeface="+mn-lt"/>
              </a:rPr>
              <a:t>Django</a:t>
            </a:r>
            <a:r>
              <a:rPr lang="en-US" sz="2400" dirty="0">
                <a:solidFill>
                  <a:schemeClr val="tx1"/>
                </a:solidFill>
                <a:latin typeface="+mn-lt"/>
              </a:rPr>
              <a:t> (Web Framework)</a:t>
            </a:r>
          </a:p>
        </p:txBody>
      </p:sp>
      <p:sp>
        <p:nvSpPr>
          <p:cNvPr id="7" name="TextBox 6"/>
          <p:cNvSpPr txBox="1"/>
          <p:nvPr/>
        </p:nvSpPr>
        <p:spPr>
          <a:xfrm>
            <a:off x="670992" y="3294040"/>
            <a:ext cx="5334136" cy="861774"/>
          </a:xfrm>
          <a:prstGeom prst="rect">
            <a:avLst/>
          </a:prstGeom>
          <a:noFill/>
        </p:spPr>
        <p:txBody>
          <a:bodyPr wrap="square" rtlCol="0">
            <a:spAutoFit/>
          </a:bodyPr>
          <a:lstStyle/>
          <a:p>
            <a:r>
              <a:rPr lang="en-US" sz="3600" dirty="0">
                <a:solidFill>
                  <a:schemeClr val="tx2"/>
                </a:solidFill>
                <a:latin typeface="+mj-lt"/>
                <a:ea typeface="+mj-ea"/>
                <a:cs typeface="+mj-cs"/>
              </a:rPr>
              <a:t>Library Used</a:t>
            </a:r>
          </a:p>
          <a:p>
            <a:endParaRPr lang="en-IN" sz="1200" dirty="0">
              <a:solidFill>
                <a:schemeClr val="tx2"/>
              </a:solidFill>
            </a:endParaRPr>
          </a:p>
        </p:txBody>
      </p:sp>
      <p:sp>
        <p:nvSpPr>
          <p:cNvPr id="8" name="TextBox 7"/>
          <p:cNvSpPr txBox="1"/>
          <p:nvPr/>
        </p:nvSpPr>
        <p:spPr>
          <a:xfrm>
            <a:off x="827584" y="4077072"/>
            <a:ext cx="4896544" cy="1846659"/>
          </a:xfrm>
          <a:prstGeom prst="rect">
            <a:avLst/>
          </a:prstGeom>
          <a:noFill/>
        </p:spPr>
        <p:txBody>
          <a:bodyPr wrap="square" rtlCol="0">
            <a:spAutoFit/>
          </a:bodyPr>
          <a:lstStyle/>
          <a:p>
            <a:pPr marL="457200" indent="-457200">
              <a:buFont typeface="Arial" pitchFamily="34" charset="0"/>
              <a:buChar char="•"/>
            </a:pPr>
            <a:r>
              <a:rPr lang="en-IN" sz="2400" dirty="0" err="1"/>
              <a:t>Scikit</a:t>
            </a:r>
            <a:r>
              <a:rPr lang="en-IN" sz="2400" dirty="0"/>
              <a:t>-learn</a:t>
            </a:r>
          </a:p>
          <a:p>
            <a:pPr marL="457200" indent="-457200">
              <a:buFont typeface="Arial" pitchFamily="34" charset="0"/>
              <a:buChar char="•"/>
            </a:pPr>
            <a:r>
              <a:rPr lang="en-IN" sz="2400" dirty="0"/>
              <a:t>Pickle</a:t>
            </a:r>
          </a:p>
          <a:p>
            <a:pPr marL="457200" indent="-457200">
              <a:buFont typeface="Arial" pitchFamily="34" charset="0"/>
              <a:buChar char="•"/>
            </a:pPr>
            <a:r>
              <a:rPr lang="en-IN" sz="2400" dirty="0" err="1"/>
              <a:t>Numpy</a:t>
            </a:r>
            <a:endParaRPr lang="en-IN" sz="2400" dirty="0"/>
          </a:p>
          <a:p>
            <a:pPr marL="457200" indent="-457200">
              <a:buFont typeface="Arial" pitchFamily="34" charset="0"/>
              <a:buChar char="•"/>
            </a:pPr>
            <a:r>
              <a:rPr lang="en-IN" sz="2400" dirty="0"/>
              <a:t>Pandas</a:t>
            </a:r>
          </a:p>
          <a:p>
            <a:endParaRPr lang="en-IN" sz="1600" dirty="0"/>
          </a:p>
        </p:txBody>
      </p:sp>
      <p:pic>
        <p:nvPicPr>
          <p:cNvPr id="3" name="Picture 2">
            <a:extLst>
              <a:ext uri="{FF2B5EF4-FFF2-40B4-BE49-F238E27FC236}">
                <a16:creationId xmlns:a16="http://schemas.microsoft.com/office/drawing/2014/main" id="{8A00EFBB-C21F-EFF1-1074-C1B83D5F5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0789" y="4155814"/>
            <a:ext cx="4010873" cy="2232248"/>
          </a:xfrm>
          <a:prstGeom prst="rect">
            <a:avLst/>
          </a:prstGeom>
        </p:spPr>
      </p:pic>
      <p:pic>
        <p:nvPicPr>
          <p:cNvPr id="9" name="Picture 8">
            <a:extLst>
              <a:ext uri="{FF2B5EF4-FFF2-40B4-BE49-F238E27FC236}">
                <a16:creationId xmlns:a16="http://schemas.microsoft.com/office/drawing/2014/main" id="{2151FD88-F496-1D51-1D05-862B2E37AC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224" y="1220150"/>
            <a:ext cx="1620525" cy="1776802"/>
          </a:xfrm>
          <a:prstGeom prst="rect">
            <a:avLst/>
          </a:prstGeom>
        </p:spPr>
      </p:pic>
    </p:spTree>
    <p:extLst>
      <p:ext uri="{BB962C8B-B14F-4D97-AF65-F5344CB8AC3E}">
        <p14:creationId xmlns:p14="http://schemas.microsoft.com/office/powerpoint/2010/main" val="3722744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3648" y="3805840"/>
            <a:ext cx="3699795" cy="1631216"/>
          </a:xfrm>
          <a:prstGeom prst="rect">
            <a:avLst/>
          </a:prstGeom>
          <a:noFill/>
        </p:spPr>
        <p:txBody>
          <a:bodyPr wrap="none" rtlCol="0">
            <a:spAutoFit/>
          </a:bodyPr>
          <a:lstStyle/>
          <a:p>
            <a:pPr marL="457200" indent="-457200">
              <a:lnSpc>
                <a:spcPct val="150000"/>
              </a:lnSpc>
              <a:buFont typeface="Arial" pitchFamily="34" charset="0"/>
              <a:buChar char="•"/>
            </a:pPr>
            <a:r>
              <a:rPr lang="en-IN" sz="2400" dirty="0"/>
              <a:t>DR. A .MANIKANDAN</a:t>
            </a:r>
          </a:p>
          <a:p>
            <a:pPr marL="457200" indent="-457200">
              <a:lnSpc>
                <a:spcPct val="150000"/>
              </a:lnSpc>
              <a:buFont typeface="Arial" pitchFamily="34" charset="0"/>
              <a:buChar char="•"/>
            </a:pPr>
            <a:r>
              <a:rPr lang="en-IN" sz="2400" dirty="0"/>
              <a:t>Mrs. KALPANA</a:t>
            </a:r>
          </a:p>
          <a:p>
            <a:pPr marL="685800" indent="-685800">
              <a:buFont typeface="Arial" pitchFamily="34" charset="0"/>
              <a:buChar char="•"/>
            </a:pPr>
            <a:endParaRPr lang="en-IN" sz="2800" dirty="0"/>
          </a:p>
        </p:txBody>
      </p:sp>
      <p:sp>
        <p:nvSpPr>
          <p:cNvPr id="6" name="TextBox 5"/>
          <p:cNvSpPr txBox="1"/>
          <p:nvPr/>
        </p:nvSpPr>
        <p:spPr>
          <a:xfrm>
            <a:off x="3059832" y="992922"/>
            <a:ext cx="3312368" cy="707886"/>
          </a:xfrm>
          <a:prstGeom prst="rect">
            <a:avLst/>
          </a:prstGeom>
          <a:noFill/>
        </p:spPr>
        <p:txBody>
          <a:bodyPr wrap="square" rtlCol="0">
            <a:spAutoFit/>
          </a:bodyPr>
          <a:lstStyle/>
          <a:p>
            <a:r>
              <a:rPr lang="en-US" sz="4000" dirty="0">
                <a:solidFill>
                  <a:srgbClr val="0070C0"/>
                </a:solidFill>
              </a:rPr>
              <a:t>THANK YOU</a:t>
            </a:r>
            <a:endParaRPr lang="en-IN" sz="4000" dirty="0">
              <a:solidFill>
                <a:srgbClr val="0070C0"/>
              </a:solidFill>
            </a:endParaRPr>
          </a:p>
        </p:txBody>
      </p:sp>
      <p:sp>
        <p:nvSpPr>
          <p:cNvPr id="7" name="TextBox 6">
            <a:extLst>
              <a:ext uri="{FF2B5EF4-FFF2-40B4-BE49-F238E27FC236}">
                <a16:creationId xmlns:a16="http://schemas.microsoft.com/office/drawing/2014/main" id="{50BDEED6-1C27-FF92-2ADA-4F1EF973E9AE}"/>
              </a:ext>
            </a:extLst>
          </p:cNvPr>
          <p:cNvSpPr txBox="1"/>
          <p:nvPr/>
        </p:nvSpPr>
        <p:spPr>
          <a:xfrm>
            <a:off x="683568" y="3214550"/>
            <a:ext cx="4580964" cy="584775"/>
          </a:xfrm>
          <a:prstGeom prst="rect">
            <a:avLst/>
          </a:prstGeom>
          <a:noFill/>
        </p:spPr>
        <p:txBody>
          <a:bodyPr wrap="square">
            <a:spAutoFit/>
          </a:bodyPr>
          <a:lstStyle/>
          <a:p>
            <a:r>
              <a:rPr lang="en-US" sz="3200" dirty="0">
                <a:solidFill>
                  <a:schemeClr val="tx2"/>
                </a:solidFill>
                <a:latin typeface="+mj-lt"/>
                <a:ea typeface="+mj-ea"/>
                <a:cs typeface="+mj-cs"/>
              </a:rPr>
              <a:t>Project Guided By :</a:t>
            </a:r>
            <a:endParaRPr lang="en-IN" sz="3200" dirty="0">
              <a:solidFill>
                <a:schemeClr val="tx2"/>
              </a:solidFill>
              <a:latin typeface="+mj-lt"/>
              <a:ea typeface="+mj-ea"/>
              <a:cs typeface="+mj-cs"/>
            </a:endParaRPr>
          </a:p>
        </p:txBody>
      </p:sp>
      <p:sp>
        <p:nvSpPr>
          <p:cNvPr id="9" name="Title 8">
            <a:extLst>
              <a:ext uri="{FF2B5EF4-FFF2-40B4-BE49-F238E27FC236}">
                <a16:creationId xmlns:a16="http://schemas.microsoft.com/office/drawing/2014/main" id="{56F2ECBC-9BFC-DBC7-E45C-C4B40CBBBFDF}"/>
              </a:ext>
            </a:extLst>
          </p:cNvPr>
          <p:cNvSpPr>
            <a:spLocks noGrp="1"/>
          </p:cNvSpPr>
          <p:nvPr>
            <p:ph type="title"/>
          </p:nvPr>
        </p:nvSpPr>
        <p:spPr>
          <a:xfrm>
            <a:off x="782963" y="2024994"/>
            <a:ext cx="7344816" cy="646331"/>
          </a:xfrm>
        </p:spPr>
        <p:txBody>
          <a:bodyPr>
            <a:normAutofit fontScale="90000"/>
          </a:bodyPr>
          <a:lstStyle/>
          <a:p>
            <a:r>
              <a:rPr lang="en-US" sz="3600" dirty="0"/>
              <a:t>Project Done By </a:t>
            </a:r>
            <a:r>
              <a:rPr lang="en-US" sz="4000" dirty="0"/>
              <a:t>: </a:t>
            </a:r>
            <a:r>
              <a:rPr lang="en-US" sz="3600" dirty="0">
                <a:solidFill>
                  <a:schemeClr val="tx1"/>
                </a:solidFill>
              </a:rPr>
              <a:t>THANIGAIVEL G</a:t>
            </a:r>
            <a:endParaRPr lang="en-IN" sz="4000" dirty="0">
              <a:solidFill>
                <a:schemeClr val="tx1"/>
              </a:solidFill>
            </a:endParaRPr>
          </a:p>
        </p:txBody>
      </p:sp>
    </p:spTree>
    <p:extLst>
      <p:ext uri="{BB962C8B-B14F-4D97-AF65-F5344CB8AC3E}">
        <p14:creationId xmlns:p14="http://schemas.microsoft.com/office/powerpoint/2010/main" val="3280066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728" y="1413666"/>
            <a:ext cx="8040543" cy="4536504"/>
          </a:xfrm>
        </p:spPr>
        <p:txBody>
          <a:bodyPr>
            <a:noAutofit/>
          </a:bodyPr>
          <a:lstStyle/>
          <a:p>
            <a:pPr algn="just">
              <a:lnSpc>
                <a:spcPct val="150000"/>
              </a:lnSpc>
            </a:pPr>
            <a:r>
              <a:rPr lang="en-US" sz="1400" dirty="0">
                <a:solidFill>
                  <a:schemeClr val="tx1"/>
                </a:solidFill>
              </a:rPr>
              <a:t>The prediction of loan eligibility is a critical task for financial institutions, directly impacting their earnings and the accuracy of credit scores. With the increasing volume of loan applications, traditional methods of eligibility assessment are becoming inefficient and may </a:t>
            </a:r>
            <a:r>
              <a:rPr lang="en-US" sz="1400" b="1" dirty="0">
                <a:solidFill>
                  <a:schemeClr val="tx1"/>
                </a:solidFill>
              </a:rPr>
              <a:t>fail to correctly identify suitable loan recipients</a:t>
            </a:r>
            <a:r>
              <a:rPr lang="en-US" sz="1400" dirty="0">
                <a:solidFill>
                  <a:schemeClr val="tx1"/>
                </a:solidFill>
              </a:rPr>
              <a:t>, leading to higher financial risks. </a:t>
            </a:r>
          </a:p>
          <a:p>
            <a:pPr algn="just">
              <a:lnSpc>
                <a:spcPct val="150000"/>
              </a:lnSpc>
            </a:pPr>
            <a:r>
              <a:rPr lang="en-US" sz="1400" dirty="0">
                <a:solidFill>
                  <a:schemeClr val="tx1"/>
                </a:solidFill>
              </a:rPr>
              <a:t>This study investigates the application of Artificial Intelligence (AI) techniques, specifically Machine Learning (ML) to predict loan eligibility more accurately and efficiently. </a:t>
            </a:r>
          </a:p>
          <a:p>
            <a:pPr algn="just">
              <a:lnSpc>
                <a:spcPct val="150000"/>
              </a:lnSpc>
            </a:pPr>
            <a:r>
              <a:rPr lang="en-US" sz="1400" dirty="0">
                <a:solidFill>
                  <a:schemeClr val="tx1"/>
                </a:solidFill>
              </a:rPr>
              <a:t>We explore the performance of several ML classification algorithms (</a:t>
            </a:r>
            <a:r>
              <a:rPr lang="en-US" sz="1400" b="1" dirty="0">
                <a:solidFill>
                  <a:schemeClr val="tx1"/>
                </a:solidFill>
              </a:rPr>
              <a:t>Gaussian Naive Bayes, AdaBoost, Gradient Boosting, K Neighbors Classifier, Decision Trees, Random Forest, and Logistic Regression</a:t>
            </a:r>
            <a:r>
              <a:rPr lang="en-US" sz="1400" dirty="0">
                <a:solidFill>
                  <a:schemeClr val="tx1"/>
                </a:solidFill>
              </a:rPr>
              <a:t>).</a:t>
            </a:r>
          </a:p>
          <a:p>
            <a:pPr algn="just">
              <a:lnSpc>
                <a:spcPct val="150000"/>
              </a:lnSpc>
            </a:pPr>
            <a:r>
              <a:rPr lang="en-US" sz="1400" dirty="0">
                <a:solidFill>
                  <a:schemeClr val="tx1"/>
                </a:solidFill>
              </a:rPr>
              <a:t>Additionally, the study integrates Ensemble Methods and SMOTE with SMOTE-TOMEK techniques to address class </a:t>
            </a:r>
            <a:r>
              <a:rPr lang="en-US" sz="1400" b="1" dirty="0">
                <a:solidFill>
                  <a:schemeClr val="tx1"/>
                </a:solidFill>
              </a:rPr>
              <a:t>imbalance</a:t>
            </a:r>
            <a:r>
              <a:rPr lang="en-US" sz="1400" dirty="0">
                <a:solidFill>
                  <a:schemeClr val="tx1"/>
                </a:solidFill>
              </a:rPr>
              <a:t>, improving model effectiveness. The models are evaluated using four key metrics: accuracy, precision, recall, and F1-measure. </a:t>
            </a:r>
          </a:p>
          <a:p>
            <a:pPr algn="just">
              <a:lnSpc>
                <a:spcPct val="150000"/>
              </a:lnSpc>
            </a:pPr>
            <a:r>
              <a:rPr lang="en-US" sz="1400" dirty="0">
                <a:solidFill>
                  <a:schemeClr val="tx1"/>
                </a:solidFill>
              </a:rPr>
              <a:t>These findings demonstrate the potential of AI-driven predictive models to enhance loan eligibility assessments, reduce financial risks, and optimize credit scoring in the financial industry</a:t>
            </a:r>
            <a:r>
              <a:rPr lang="en-US" sz="1400" dirty="0"/>
              <a:t>.</a:t>
            </a:r>
          </a:p>
        </p:txBody>
      </p:sp>
      <p:sp>
        <p:nvSpPr>
          <p:cNvPr id="5" name="Rectangle 4">
            <a:extLst>
              <a:ext uri="{FF2B5EF4-FFF2-40B4-BE49-F238E27FC236}">
                <a16:creationId xmlns:a16="http://schemas.microsoft.com/office/drawing/2014/main" id="{CB1EC0F4-CBE0-1D9B-0CEA-984D8AF981F4}"/>
              </a:ext>
            </a:extLst>
          </p:cNvPr>
          <p:cNvSpPr/>
          <p:nvPr/>
        </p:nvSpPr>
        <p:spPr>
          <a:xfrm>
            <a:off x="395536" y="620688"/>
            <a:ext cx="3168352" cy="769441"/>
          </a:xfrm>
          <a:prstGeom prst="rect">
            <a:avLst/>
          </a:prstGeom>
          <a:noFill/>
        </p:spPr>
        <p:txBody>
          <a:bodyPr wrap="square" lIns="91440" tIns="45720" rIns="91440" bIns="45720">
            <a:spAutoFit/>
          </a:bodyPr>
          <a:lstStyle/>
          <a:p>
            <a:pPr algn="ctr"/>
            <a:r>
              <a:rPr lang="en-IN" sz="4400" b="1" dirty="0">
                <a:solidFill>
                  <a:srgbClr val="0070C0"/>
                </a:solidFill>
              </a:rPr>
              <a:t>ABSTRACT</a:t>
            </a:r>
            <a:endParaRPr lang="en-US" sz="4400" b="1" cap="none" spc="0" dirty="0">
              <a:ln w="13462">
                <a:solidFill>
                  <a:schemeClr val="bg1"/>
                </a:solidFill>
                <a:prstDash val="solid"/>
              </a:ln>
              <a:solidFill>
                <a:srgbClr val="0070C0"/>
              </a:solidFill>
              <a:effectLst>
                <a:outerShdw dist="38100" dir="2700000" algn="bl" rotWithShape="0">
                  <a:schemeClr val="accent5"/>
                </a:outerShdw>
              </a:effectLst>
            </a:endParaRPr>
          </a:p>
        </p:txBody>
      </p:sp>
    </p:spTree>
    <p:extLst>
      <p:ext uri="{BB962C8B-B14F-4D97-AF65-F5344CB8AC3E}">
        <p14:creationId xmlns:p14="http://schemas.microsoft.com/office/powerpoint/2010/main" val="712455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17"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184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FCD825-AA22-E37C-5D9A-076249A3A880}"/>
              </a:ext>
            </a:extLst>
          </p:cNvPr>
          <p:cNvGrpSpPr/>
          <p:nvPr/>
        </p:nvGrpSpPr>
        <p:grpSpPr>
          <a:xfrm>
            <a:off x="16421" y="0"/>
            <a:ext cx="9036496" cy="6858409"/>
            <a:chOff x="16421" y="0"/>
            <a:chExt cx="9036496" cy="6858409"/>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1" y="0"/>
              <a:ext cx="9036496" cy="685840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chemeClr val="accent1"/>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54" y="923231"/>
              <a:ext cx="4408715" cy="5098057"/>
            </a:xfrm>
            <a:prstGeom prst="rect">
              <a:avLst/>
            </a:prstGeom>
          </p:spPr>
        </p:pic>
      </p:grpSp>
    </p:spTree>
    <p:extLst>
      <p:ext uri="{BB962C8B-B14F-4D97-AF65-F5344CB8AC3E}">
        <p14:creationId xmlns:p14="http://schemas.microsoft.com/office/powerpoint/2010/main" val="311787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9069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59AD572-FA5B-4A62-A105-97C336C36F4E}"/>
              </a:ext>
            </a:extLst>
          </p:cNvPr>
          <p:cNvGrpSpPr/>
          <p:nvPr/>
        </p:nvGrpSpPr>
        <p:grpSpPr>
          <a:xfrm>
            <a:off x="0" y="0"/>
            <a:ext cx="9144000" cy="6858000"/>
            <a:chOff x="0" y="0"/>
            <a:chExt cx="9144000" cy="685800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40" y="1336771"/>
              <a:ext cx="4211960" cy="4324477"/>
            </a:xfrm>
            <a:prstGeom prst="rect">
              <a:avLst/>
            </a:prstGeom>
          </p:spPr>
        </p:pic>
      </p:grpSp>
    </p:spTree>
    <p:extLst>
      <p:ext uri="{BB962C8B-B14F-4D97-AF65-F5344CB8AC3E}">
        <p14:creationId xmlns:p14="http://schemas.microsoft.com/office/powerpoint/2010/main" val="623739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D56DD1B-BAC7-AA1E-B1AE-70845E5806B0}"/>
              </a:ext>
            </a:extLst>
          </p:cNvPr>
          <p:cNvGrpSpPr/>
          <p:nvPr/>
        </p:nvGrpSpPr>
        <p:grpSpPr>
          <a:xfrm>
            <a:off x="899592" y="970787"/>
            <a:ext cx="7862540" cy="5527173"/>
            <a:chOff x="899592" y="970787"/>
            <a:chExt cx="7862540" cy="5527173"/>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8210" r="9619" b="23226"/>
            <a:stretch/>
          </p:blipFill>
          <p:spPr>
            <a:xfrm flipH="1">
              <a:off x="7726684" y="970787"/>
              <a:ext cx="1035448" cy="500051"/>
            </a:xfrm>
            <a:prstGeom prst="rect">
              <a:avLst/>
            </a:prstGeom>
          </p:spPr>
        </p:pic>
        <p:sp>
          <p:nvSpPr>
            <p:cNvPr id="2" name="Rectangle 1">
              <a:extLst>
                <a:ext uri="{FF2B5EF4-FFF2-40B4-BE49-F238E27FC236}">
                  <a16:creationId xmlns:a16="http://schemas.microsoft.com/office/drawing/2014/main" id="{70F4A5AC-9C6B-E94F-D21A-E3949BE01FD5}"/>
                </a:ext>
              </a:extLst>
            </p:cNvPr>
            <p:cNvSpPr/>
            <p:nvPr/>
          </p:nvSpPr>
          <p:spPr>
            <a:xfrm>
              <a:off x="899592" y="970787"/>
              <a:ext cx="7272808" cy="769441"/>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rPr>
                <a:t>Machine Learning Models</a:t>
              </a:r>
              <a:endParaRPr lang="en-IN" sz="4400" b="1" cap="none" spc="0"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endParaRPr>
            </a:p>
          </p:txBody>
        </p:sp>
        <p:pic>
          <p:nvPicPr>
            <p:cNvPr id="4" name="Picture 3">
              <a:extLst>
                <a:ext uri="{FF2B5EF4-FFF2-40B4-BE49-F238E27FC236}">
                  <a16:creationId xmlns:a16="http://schemas.microsoft.com/office/drawing/2014/main" id="{6B583515-20BF-C357-E47A-6E401AFE47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871" y="1196752"/>
              <a:ext cx="6373481" cy="5301208"/>
            </a:xfrm>
            <a:prstGeom prst="rect">
              <a:avLst/>
            </a:prstGeom>
          </p:spPr>
        </p:pic>
      </p:grpSp>
    </p:spTree>
    <p:extLst>
      <p:ext uri="{BB962C8B-B14F-4D97-AF65-F5344CB8AC3E}">
        <p14:creationId xmlns:p14="http://schemas.microsoft.com/office/powerpoint/2010/main" val="179218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FACA825-5502-632A-26B8-6AC4669233D3}"/>
              </a:ext>
            </a:extLst>
          </p:cNvPr>
          <p:cNvGrpSpPr/>
          <p:nvPr/>
        </p:nvGrpSpPr>
        <p:grpSpPr>
          <a:xfrm>
            <a:off x="-2" y="0"/>
            <a:ext cx="9156779" cy="6858000"/>
            <a:chOff x="-2" y="0"/>
            <a:chExt cx="9156779" cy="685800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6" y="0"/>
              <a:ext cx="914400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389E3BAC-31A8-BD6F-4D34-8F893C6C2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908720"/>
              <a:ext cx="9144002" cy="2681179"/>
            </a:xfrm>
            <a:prstGeom prst="rect">
              <a:avLst/>
            </a:prstGeom>
            <a:ln>
              <a:noFill/>
            </a:ln>
          </p:spPr>
        </p:pic>
      </p:grpSp>
    </p:spTree>
    <p:extLst>
      <p:ext uri="{BB962C8B-B14F-4D97-AF65-F5344CB8AC3E}">
        <p14:creationId xmlns:p14="http://schemas.microsoft.com/office/powerpoint/2010/main" val="3473327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56863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2.jpeg"/></Relationships>
</file>

<file path=ppt/theme/_rels/theme6.xml.rels><?xml version="1.0" encoding="UTF-8" standalone="yes"?>
<Relationships xmlns="http://schemas.openxmlformats.org/package/2006/relationships"><Relationship Id="rId1" Type="http://schemas.openxmlformats.org/officeDocument/2006/relationships/image" Target="../media/image2.jpeg"/></Relationships>
</file>

<file path=ppt/theme/_rels/theme7.xml.rels><?xml version="1.0" encoding="UTF-8" standalone="yes"?>
<Relationships xmlns="http://schemas.openxmlformats.org/package/2006/relationships"><Relationship Id="rId1" Type="http://schemas.openxmlformats.org/officeDocument/2006/relationships/image" Target="../media/image2.jpeg"/></Relationships>
</file>

<file path=ppt/theme/_rels/theme8.xml.rels><?xml version="1.0" encoding="UTF-8" standalone="yes"?>
<Relationships xmlns="http://schemas.openxmlformats.org/package/2006/relationships"><Relationship Id="rId1" Type="http://schemas.openxmlformats.org/officeDocument/2006/relationships/image" Target="../media/image2.jpeg"/></Relationships>
</file>

<file path=ppt/theme/_rels/theme9.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Executiv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low">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1_Flow">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2_Flow">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5.xml><?xml version="1.0" encoding="utf-8"?>
<a:theme xmlns:a="http://schemas.openxmlformats.org/drawingml/2006/main" name="3_Flow">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6.xml><?xml version="1.0" encoding="utf-8"?>
<a:theme xmlns:a="http://schemas.openxmlformats.org/drawingml/2006/main" name="4_Flow">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7.xml><?xml version="1.0" encoding="utf-8"?>
<a:theme xmlns:a="http://schemas.openxmlformats.org/drawingml/2006/main" name="5_Flow">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8.xml><?xml version="1.0" encoding="utf-8"?>
<a:theme xmlns:a="http://schemas.openxmlformats.org/drawingml/2006/main" name="6_Flow">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9.xml><?xml version="1.0" encoding="utf-8"?>
<a:theme xmlns:a="http://schemas.openxmlformats.org/drawingml/2006/main" name="7_Flow">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393</TotalTime>
  <Words>266</Words>
  <Application>Microsoft Office PowerPoint</Application>
  <PresentationFormat>On-screen Show (4:3)</PresentationFormat>
  <Paragraphs>29</Paragraphs>
  <Slides>17</Slides>
  <Notes>1</Notes>
  <HiddenSlides>0</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17</vt:i4>
      </vt:variant>
    </vt:vector>
  </HeadingPairs>
  <TitlesOfParts>
    <vt:vector size="33" baseType="lpstr">
      <vt:lpstr>Arial</vt:lpstr>
      <vt:lpstr>Calibri</vt:lpstr>
      <vt:lpstr>Century Gothic</vt:lpstr>
      <vt:lpstr>Constantia</vt:lpstr>
      <vt:lpstr>Courier New</vt:lpstr>
      <vt:lpstr>Palatino Linotype</vt:lpstr>
      <vt:lpstr>Wingdings 2</vt:lpstr>
      <vt:lpstr>Executive</vt:lpstr>
      <vt:lpstr>Flow</vt:lpstr>
      <vt:lpstr>1_Flow</vt:lpstr>
      <vt:lpstr>2_Flow</vt:lpstr>
      <vt:lpstr>3_Flow</vt:lpstr>
      <vt:lpstr>4_Flow</vt:lpstr>
      <vt:lpstr>5_Flow</vt:lpstr>
      <vt:lpstr>6_Flow</vt:lpstr>
      <vt:lpstr>7_Flow</vt:lpstr>
      <vt:lpstr>PREDICTING BANK LOAN ELIGIBILITY USING MACHINE LEARNING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Creation</vt:lpstr>
      <vt:lpstr>Deployment Stage</vt:lpstr>
      <vt:lpstr>Advantage:</vt:lpstr>
      <vt:lpstr>Software Requirement</vt:lpstr>
      <vt:lpstr>Project Done By : THANIGAIVEL 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SWDeveloper</dc:creator>
  <cp:lastModifiedBy>SWDeveloper</cp:lastModifiedBy>
  <cp:revision>61</cp:revision>
  <dcterms:created xsi:type="dcterms:W3CDTF">2025-02-11T05:07:49Z</dcterms:created>
  <dcterms:modified xsi:type="dcterms:W3CDTF">2025-02-13T03:38:40Z</dcterms:modified>
</cp:coreProperties>
</file>